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4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42" d="100"/>
          <a:sy n="142" d="100"/>
        </p:scale>
        <p:origin x="76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72f0de94e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72f0de94e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e284e3d2a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e284e3d2a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0546fa1a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e0546fa1a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e284e3d2a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e284e3d2a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e0546fa1ac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e0546fa1ac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b72f0de94e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b72f0de94e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647a491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d647a491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d647a4914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d647a4914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647a4914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d647a4914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647a4914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d647a4914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e284e3d2a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e284e3d2ae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647a4914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d647a4914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284e3d2ae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e284e3d2ae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33007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/>
          <p:cNvPicPr preferRelativeResize="0"/>
          <p:nvPr/>
        </p:nvPicPr>
        <p:blipFill rotWithShape="1">
          <a:blip r:embed="rId3">
            <a:alphaModFix/>
          </a:blip>
          <a:srcRect t="9157" b="9157"/>
          <a:stretch/>
        </p:blipFill>
        <p:spPr>
          <a:xfrm>
            <a:off x="2911500" y="1325100"/>
            <a:ext cx="6232499" cy="381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5"/>
          <p:cNvSpPr txBox="1">
            <a:spLocks noGrp="1"/>
          </p:cNvSpPr>
          <p:nvPr>
            <p:ph type="subTitle" idx="1"/>
          </p:nvPr>
        </p:nvSpPr>
        <p:spPr>
          <a:xfrm>
            <a:off x="311700" y="350429"/>
            <a:ext cx="8520600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 juego para explorar facilitadores y barreras en la movilidad cotidiana de las personas</a:t>
            </a:r>
            <a:endParaRPr/>
          </a:p>
        </p:txBody>
      </p:sp>
      <p:pic>
        <p:nvPicPr>
          <p:cNvPr id="101" name="Google Shape;10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3950" y="4459125"/>
            <a:ext cx="2228349" cy="45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5"/>
          <p:cNvPicPr preferRelativeResize="0"/>
          <p:nvPr/>
        </p:nvPicPr>
        <p:blipFill rotWithShape="1">
          <a:blip r:embed="rId5">
            <a:alphaModFix/>
          </a:blip>
          <a:srcRect l="-2908" t="-4558" r="-4020" b="-3467"/>
          <a:stretch/>
        </p:blipFill>
        <p:spPr>
          <a:xfrm>
            <a:off x="431600" y="2517450"/>
            <a:ext cx="3309125" cy="129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007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4"/>
          <p:cNvSpPr txBox="1">
            <a:spLocks noGrp="1"/>
          </p:cNvSpPr>
          <p:nvPr>
            <p:ph type="ctrTitle"/>
          </p:nvPr>
        </p:nvSpPr>
        <p:spPr>
          <a:xfrm>
            <a:off x="311700" y="706250"/>
            <a:ext cx="2704500" cy="29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err="1">
                <a:solidFill>
                  <a:schemeClr val="lt1"/>
                </a:solidFill>
              </a:rPr>
              <a:t>Introducción</a:t>
            </a:r>
            <a:r>
              <a:rPr lang="en" sz="1800" b="1" dirty="0">
                <a:solidFill>
                  <a:schemeClr val="lt1"/>
                </a:solidFill>
              </a:rPr>
              <a:t>:</a:t>
            </a:r>
            <a:br>
              <a:rPr lang="en" sz="1800" b="1" dirty="0">
                <a:solidFill>
                  <a:schemeClr val="lt1"/>
                </a:solidFill>
              </a:rPr>
            </a:br>
            <a:endParaRPr sz="18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err="1">
                <a:solidFill>
                  <a:schemeClr val="lt1"/>
                </a:solidFill>
              </a:rPr>
              <a:t>Participantes</a:t>
            </a:r>
            <a:r>
              <a:rPr lang="en" sz="1200" dirty="0">
                <a:solidFill>
                  <a:schemeClr val="lt1"/>
                </a:solidFill>
              </a:rPr>
              <a:t> se </a:t>
            </a:r>
            <a:r>
              <a:rPr lang="en" sz="1200" dirty="0" err="1">
                <a:solidFill>
                  <a:schemeClr val="lt1"/>
                </a:solidFill>
              </a:rPr>
              <a:t>presentan</a:t>
            </a:r>
            <a:r>
              <a:rPr lang="en" sz="1200" dirty="0">
                <a:solidFill>
                  <a:schemeClr val="lt1"/>
                </a:solidFill>
              </a:rPr>
              <a:t> con </a:t>
            </a:r>
            <a:r>
              <a:rPr lang="en" sz="1200" dirty="0" err="1">
                <a:solidFill>
                  <a:schemeClr val="lt1"/>
                </a:solidFill>
              </a:rPr>
              <a:t>apoyo</a:t>
            </a:r>
            <a:r>
              <a:rPr lang="en" sz="1200" dirty="0">
                <a:solidFill>
                  <a:schemeClr val="lt1"/>
                </a:solidFill>
              </a:rPr>
              <a:t> dl </a:t>
            </a:r>
            <a:r>
              <a:rPr lang="en" sz="1200" dirty="0" err="1">
                <a:solidFill>
                  <a:schemeClr val="lt1"/>
                </a:solidFill>
              </a:rPr>
              <a:t>facilitador</a:t>
            </a:r>
            <a:r>
              <a:rPr lang="en" sz="1200" dirty="0">
                <a:solidFill>
                  <a:schemeClr val="lt1"/>
                </a:solidFill>
              </a:rPr>
              <a:t>, </a:t>
            </a:r>
            <a:r>
              <a:rPr lang="en" sz="1200" dirty="0" err="1">
                <a:solidFill>
                  <a:schemeClr val="lt1"/>
                </a:solidFill>
              </a:rPr>
              <a:t>quien</a:t>
            </a:r>
            <a:r>
              <a:rPr lang="en" sz="1200" dirty="0">
                <a:solidFill>
                  <a:schemeClr val="lt1"/>
                </a:solidFill>
              </a:rPr>
              <a:t> </a:t>
            </a:r>
            <a:r>
              <a:rPr lang="en" sz="1200" dirty="0" err="1">
                <a:solidFill>
                  <a:schemeClr val="lt1"/>
                </a:solidFill>
              </a:rPr>
              <a:t>entrega</a:t>
            </a:r>
            <a:r>
              <a:rPr lang="en" sz="1200" dirty="0">
                <a:solidFill>
                  <a:schemeClr val="lt1"/>
                </a:solidFill>
              </a:rPr>
              <a:t> una carta de barrera-</a:t>
            </a:r>
            <a:r>
              <a:rPr lang="en" sz="1200" dirty="0" err="1">
                <a:solidFill>
                  <a:schemeClr val="lt1"/>
                </a:solidFill>
              </a:rPr>
              <a:t>facilitador</a:t>
            </a:r>
            <a:r>
              <a:rPr lang="en" sz="1200" dirty="0">
                <a:solidFill>
                  <a:schemeClr val="lt1"/>
                </a:solidFill>
              </a:rPr>
              <a:t> a </a:t>
            </a:r>
            <a:r>
              <a:rPr lang="en" sz="1200" dirty="0" err="1">
                <a:solidFill>
                  <a:schemeClr val="lt1"/>
                </a:solidFill>
              </a:rPr>
              <a:t>cada</a:t>
            </a:r>
            <a:r>
              <a:rPr lang="en" sz="1200" dirty="0">
                <a:solidFill>
                  <a:schemeClr val="lt1"/>
                </a:solidFill>
              </a:rPr>
              <a:t> </a:t>
            </a:r>
            <a:r>
              <a:rPr lang="en" sz="1200" dirty="0" err="1">
                <a:solidFill>
                  <a:schemeClr val="lt1"/>
                </a:solidFill>
              </a:rPr>
              <a:t>jugador</a:t>
            </a:r>
            <a:r>
              <a:rPr lang="en" sz="1200" dirty="0">
                <a:solidFill>
                  <a:schemeClr val="lt1"/>
                </a:solidFill>
              </a:rPr>
              <a:t>/a. </a:t>
            </a:r>
            <a:br>
              <a:rPr lang="en" sz="1200" dirty="0">
                <a:solidFill>
                  <a:schemeClr val="lt1"/>
                </a:solidFill>
              </a:rPr>
            </a:br>
            <a:br>
              <a:rPr lang="en" sz="1200" dirty="0">
                <a:solidFill>
                  <a:schemeClr val="lt1"/>
                </a:solidFill>
              </a:rPr>
            </a:br>
            <a:r>
              <a:rPr lang="en" sz="1200" dirty="0" err="1">
                <a:solidFill>
                  <a:schemeClr val="lt1"/>
                </a:solidFill>
              </a:rPr>
              <a:t>Revisan</a:t>
            </a:r>
            <a:r>
              <a:rPr lang="en" sz="1200" dirty="0">
                <a:solidFill>
                  <a:schemeClr val="lt1"/>
                </a:solidFill>
              </a:rPr>
              <a:t> y </a:t>
            </a:r>
            <a:r>
              <a:rPr lang="en" sz="1200" dirty="0" err="1">
                <a:solidFill>
                  <a:schemeClr val="lt1"/>
                </a:solidFill>
              </a:rPr>
              <a:t>analizan</a:t>
            </a:r>
            <a:r>
              <a:rPr lang="en" sz="1200" dirty="0">
                <a:solidFill>
                  <a:schemeClr val="lt1"/>
                </a:solidFill>
              </a:rPr>
              <a:t> </a:t>
            </a:r>
            <a:r>
              <a:rPr lang="en" sz="1200" dirty="0" err="1">
                <a:solidFill>
                  <a:schemeClr val="lt1"/>
                </a:solidFill>
              </a:rPr>
              <a:t>cada</a:t>
            </a:r>
            <a:r>
              <a:rPr lang="en" sz="1200" dirty="0">
                <a:solidFill>
                  <a:schemeClr val="lt1"/>
                </a:solidFill>
              </a:rPr>
              <a:t> una de las </a:t>
            </a:r>
            <a:r>
              <a:rPr lang="en" sz="1200" dirty="0" err="1">
                <a:solidFill>
                  <a:schemeClr val="lt1"/>
                </a:solidFill>
              </a:rPr>
              <a:t>tarjetas</a:t>
            </a:r>
            <a:r>
              <a:rPr lang="en" sz="1200" dirty="0">
                <a:solidFill>
                  <a:schemeClr val="lt1"/>
                </a:solidFill>
              </a:rPr>
              <a:t> “Barrera–</a:t>
            </a:r>
            <a:r>
              <a:rPr lang="en" sz="1200" dirty="0" err="1">
                <a:solidFill>
                  <a:schemeClr val="lt1"/>
                </a:solidFill>
              </a:rPr>
              <a:t>Facilitador</a:t>
            </a:r>
            <a:r>
              <a:rPr lang="en" sz="1200" dirty="0">
                <a:solidFill>
                  <a:schemeClr val="lt1"/>
                </a:solidFill>
              </a:rPr>
              <a:t>”. </a:t>
            </a:r>
            <a:r>
              <a:rPr lang="en" sz="1200" dirty="0" err="1">
                <a:solidFill>
                  <a:schemeClr val="lt1"/>
                </a:solidFill>
              </a:rPr>
              <a:t>Luego</a:t>
            </a:r>
            <a:r>
              <a:rPr lang="en" sz="1200" dirty="0">
                <a:solidFill>
                  <a:schemeClr val="lt1"/>
                </a:solidFill>
              </a:rPr>
              <a:t>, </a:t>
            </a:r>
            <a:r>
              <a:rPr lang="en" sz="1200" dirty="0" err="1">
                <a:solidFill>
                  <a:schemeClr val="lt1"/>
                </a:solidFill>
              </a:rPr>
              <a:t>comentan</a:t>
            </a:r>
            <a:r>
              <a:rPr lang="en" sz="1200" dirty="0">
                <a:solidFill>
                  <a:schemeClr val="lt1"/>
                </a:solidFill>
              </a:rPr>
              <a:t> </a:t>
            </a:r>
            <a:r>
              <a:rPr lang="en" sz="1200" dirty="0" err="1">
                <a:solidFill>
                  <a:schemeClr val="lt1"/>
                </a:solidFill>
              </a:rPr>
              <a:t>brevemente</a:t>
            </a:r>
            <a:r>
              <a:rPr lang="en" sz="1200" dirty="0">
                <a:solidFill>
                  <a:schemeClr val="lt1"/>
                </a:solidFill>
              </a:rPr>
              <a:t> </a:t>
            </a:r>
            <a:r>
              <a:rPr lang="en" sz="1200" dirty="0" err="1">
                <a:solidFill>
                  <a:schemeClr val="lt1"/>
                </a:solidFill>
              </a:rPr>
              <a:t>ejemplos</a:t>
            </a:r>
            <a:r>
              <a:rPr lang="en" sz="1200" dirty="0">
                <a:solidFill>
                  <a:schemeClr val="lt1"/>
                </a:solidFill>
              </a:rPr>
              <a:t> de </a:t>
            </a:r>
            <a:r>
              <a:rPr lang="en" sz="1200" dirty="0" err="1">
                <a:solidFill>
                  <a:schemeClr val="lt1"/>
                </a:solidFill>
              </a:rPr>
              <a:t>ellas</a:t>
            </a:r>
            <a:r>
              <a:rPr lang="en" sz="1200" dirty="0">
                <a:solidFill>
                  <a:schemeClr val="lt1"/>
                </a:solidFill>
              </a:rPr>
              <a:t> </a:t>
            </a:r>
            <a:r>
              <a:rPr lang="en" sz="1200" dirty="0" err="1">
                <a:solidFill>
                  <a:schemeClr val="lt1"/>
                </a:solidFill>
              </a:rPr>
              <a:t>en</a:t>
            </a:r>
            <a:r>
              <a:rPr lang="en" sz="1200" dirty="0">
                <a:solidFill>
                  <a:schemeClr val="lt1"/>
                </a:solidFill>
              </a:rPr>
              <a:t> </a:t>
            </a:r>
            <a:r>
              <a:rPr lang="en" sz="1200" dirty="0" err="1">
                <a:solidFill>
                  <a:schemeClr val="lt1"/>
                </a:solidFill>
              </a:rPr>
              <a:t>su</a:t>
            </a:r>
            <a:r>
              <a:rPr lang="en" sz="1200" dirty="0">
                <a:solidFill>
                  <a:schemeClr val="lt1"/>
                </a:solidFill>
              </a:rPr>
              <a:t> </a:t>
            </a:r>
            <a:r>
              <a:rPr lang="en" sz="1200" dirty="0" err="1">
                <a:solidFill>
                  <a:schemeClr val="lt1"/>
                </a:solidFill>
              </a:rPr>
              <a:t>vida</a:t>
            </a:r>
            <a:r>
              <a:rPr lang="en" sz="1200" dirty="0">
                <a:solidFill>
                  <a:schemeClr val="lt1"/>
                </a:solidFill>
              </a:rPr>
              <a:t> </a:t>
            </a:r>
            <a:r>
              <a:rPr lang="en" sz="1200" dirty="0" err="1">
                <a:solidFill>
                  <a:schemeClr val="lt1"/>
                </a:solidFill>
              </a:rPr>
              <a:t>cotidiana</a:t>
            </a:r>
            <a:r>
              <a:rPr lang="en" sz="1200" dirty="0">
                <a:solidFill>
                  <a:schemeClr val="lt1"/>
                </a:solidFill>
              </a:rPr>
              <a:t>.</a:t>
            </a:r>
            <a:endParaRPr sz="1200" dirty="0">
              <a:solidFill>
                <a:schemeClr val="lt1"/>
              </a:solidFill>
            </a:endParaRPr>
          </a:p>
        </p:txBody>
      </p:sp>
      <p:sp>
        <p:nvSpPr>
          <p:cNvPr id="158" name="Google Shape;158;p34"/>
          <p:cNvSpPr txBox="1">
            <a:spLocks noGrp="1"/>
          </p:cNvSpPr>
          <p:nvPr>
            <p:ph type="ctrTitle"/>
          </p:nvPr>
        </p:nvSpPr>
        <p:spPr>
          <a:xfrm>
            <a:off x="3224708" y="706249"/>
            <a:ext cx="2704500" cy="36774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err="1">
                <a:solidFill>
                  <a:schemeClr val="lt1"/>
                </a:solidFill>
              </a:rPr>
              <a:t>Momento</a:t>
            </a:r>
            <a:r>
              <a:rPr lang="en" sz="1800" b="1" dirty="0">
                <a:solidFill>
                  <a:schemeClr val="lt1"/>
                </a:solidFill>
              </a:rPr>
              <a:t> 1:</a:t>
            </a:r>
            <a:br>
              <a:rPr lang="en" sz="1800" b="1" dirty="0">
                <a:solidFill>
                  <a:schemeClr val="lt1"/>
                </a:solidFill>
              </a:rPr>
            </a:br>
            <a:endParaRPr sz="18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1"/>
                </a:solidFill>
              </a:rPr>
              <a:t>Se </a:t>
            </a:r>
            <a:r>
              <a:rPr lang="en" sz="1200" dirty="0" err="1">
                <a:solidFill>
                  <a:schemeClr val="lt1"/>
                </a:solidFill>
              </a:rPr>
              <a:t>baraja</a:t>
            </a:r>
            <a:r>
              <a:rPr lang="en" sz="1200" dirty="0">
                <a:solidFill>
                  <a:schemeClr val="lt1"/>
                </a:solidFill>
              </a:rPr>
              <a:t> </a:t>
            </a:r>
            <a:r>
              <a:rPr lang="en" sz="1200" dirty="0" err="1">
                <a:solidFill>
                  <a:schemeClr val="lt1"/>
                </a:solidFill>
              </a:rPr>
              <a:t>cada</a:t>
            </a:r>
            <a:r>
              <a:rPr lang="en" sz="1200" dirty="0">
                <a:solidFill>
                  <a:schemeClr val="lt1"/>
                </a:solidFill>
              </a:rPr>
              <a:t> uno de los </a:t>
            </a:r>
            <a:r>
              <a:rPr lang="en" sz="1200" dirty="0" err="1">
                <a:solidFill>
                  <a:schemeClr val="lt1"/>
                </a:solidFill>
              </a:rPr>
              <a:t>mazos</a:t>
            </a:r>
            <a:r>
              <a:rPr lang="en" sz="1200" dirty="0">
                <a:solidFill>
                  <a:schemeClr val="lt1"/>
                </a:solidFill>
              </a:rPr>
              <a:t>: el de “barrera–</a:t>
            </a:r>
            <a:r>
              <a:rPr lang="en" sz="1200" dirty="0" err="1">
                <a:solidFill>
                  <a:schemeClr val="lt1"/>
                </a:solidFill>
              </a:rPr>
              <a:t>facilitador</a:t>
            </a:r>
            <a:r>
              <a:rPr lang="en" sz="1200" dirty="0">
                <a:solidFill>
                  <a:schemeClr val="lt1"/>
                </a:solidFill>
              </a:rPr>
              <a:t>” y el de “</a:t>
            </a:r>
            <a:r>
              <a:rPr lang="en" sz="1200" dirty="0" err="1">
                <a:solidFill>
                  <a:schemeClr val="lt1"/>
                </a:solidFill>
              </a:rPr>
              <a:t>construcción</a:t>
            </a:r>
            <a:r>
              <a:rPr lang="en" sz="1200" dirty="0">
                <a:solidFill>
                  <a:schemeClr val="lt1"/>
                </a:solidFill>
              </a:rPr>
              <a:t> de </a:t>
            </a:r>
            <a:r>
              <a:rPr lang="en" sz="1200" dirty="0" err="1">
                <a:solidFill>
                  <a:schemeClr val="lt1"/>
                </a:solidFill>
              </a:rPr>
              <a:t>trayecto</a:t>
            </a:r>
            <a:r>
              <a:rPr lang="en" sz="1200" dirty="0">
                <a:solidFill>
                  <a:schemeClr val="lt1"/>
                </a:solidFill>
              </a:rPr>
              <a:t>”.</a:t>
            </a:r>
            <a:endParaRPr sz="12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1"/>
                </a:solidFill>
              </a:rPr>
              <a:t>El/la </a:t>
            </a:r>
            <a:r>
              <a:rPr lang="en" sz="1200" dirty="0" err="1">
                <a:solidFill>
                  <a:schemeClr val="lt1"/>
                </a:solidFill>
              </a:rPr>
              <a:t>participante</a:t>
            </a:r>
            <a:r>
              <a:rPr lang="en" sz="1200" dirty="0">
                <a:solidFill>
                  <a:schemeClr val="lt1"/>
                </a:solidFill>
              </a:rPr>
              <a:t> que </a:t>
            </a:r>
            <a:r>
              <a:rPr lang="en" sz="1200" dirty="0" err="1">
                <a:solidFill>
                  <a:schemeClr val="lt1"/>
                </a:solidFill>
              </a:rPr>
              <a:t>tiene</a:t>
            </a:r>
            <a:r>
              <a:rPr lang="en" sz="1200" dirty="0">
                <a:solidFill>
                  <a:schemeClr val="lt1"/>
                </a:solidFill>
              </a:rPr>
              <a:t> el </a:t>
            </a:r>
            <a:r>
              <a:rPr lang="en" sz="1200" dirty="0" err="1">
                <a:solidFill>
                  <a:schemeClr val="lt1"/>
                </a:solidFill>
              </a:rPr>
              <a:t>turno</a:t>
            </a:r>
            <a:r>
              <a:rPr lang="en" sz="1200" dirty="0">
                <a:solidFill>
                  <a:schemeClr val="lt1"/>
                </a:solidFill>
              </a:rPr>
              <a:t> de </a:t>
            </a:r>
            <a:r>
              <a:rPr lang="en" sz="1200" dirty="0" err="1">
                <a:solidFill>
                  <a:schemeClr val="lt1"/>
                </a:solidFill>
              </a:rPr>
              <a:t>relato</a:t>
            </a:r>
            <a:r>
              <a:rPr lang="en" sz="1200" dirty="0">
                <a:solidFill>
                  <a:schemeClr val="lt1"/>
                </a:solidFill>
              </a:rPr>
              <a:t>, </a:t>
            </a:r>
            <a:r>
              <a:rPr lang="en" sz="1200" dirty="0" err="1">
                <a:solidFill>
                  <a:schemeClr val="lt1"/>
                </a:solidFill>
              </a:rPr>
              <a:t>saca</a:t>
            </a:r>
            <a:r>
              <a:rPr lang="en" sz="1200" dirty="0">
                <a:solidFill>
                  <a:schemeClr val="lt1"/>
                </a:solidFill>
              </a:rPr>
              <a:t> dos cartas “barrera–</a:t>
            </a:r>
            <a:r>
              <a:rPr lang="en" sz="1200" dirty="0" err="1">
                <a:solidFill>
                  <a:schemeClr val="lt1"/>
                </a:solidFill>
              </a:rPr>
              <a:t>facilitador</a:t>
            </a:r>
            <a:r>
              <a:rPr lang="en" sz="1200" dirty="0">
                <a:solidFill>
                  <a:schemeClr val="lt1"/>
                </a:solidFill>
              </a:rPr>
              <a:t>” y </a:t>
            </a:r>
            <a:r>
              <a:rPr lang="en" sz="1200" dirty="0" err="1">
                <a:solidFill>
                  <a:schemeClr val="lt1"/>
                </a:solidFill>
              </a:rPr>
              <a:t>tres</a:t>
            </a:r>
            <a:r>
              <a:rPr lang="en" sz="1200" dirty="0">
                <a:solidFill>
                  <a:schemeClr val="lt1"/>
                </a:solidFill>
              </a:rPr>
              <a:t> cartas de “</a:t>
            </a:r>
            <a:r>
              <a:rPr lang="en" sz="1200" dirty="0" err="1">
                <a:solidFill>
                  <a:schemeClr val="lt1"/>
                </a:solidFill>
              </a:rPr>
              <a:t>construcción</a:t>
            </a:r>
            <a:r>
              <a:rPr lang="en" sz="1200" dirty="0">
                <a:solidFill>
                  <a:schemeClr val="lt1"/>
                </a:solidFill>
              </a:rPr>
              <a:t> de </a:t>
            </a:r>
            <a:r>
              <a:rPr lang="en" sz="1200" dirty="0" err="1">
                <a:solidFill>
                  <a:schemeClr val="lt1"/>
                </a:solidFill>
              </a:rPr>
              <a:t>trayecto</a:t>
            </a:r>
            <a:r>
              <a:rPr lang="en" sz="1200" dirty="0">
                <a:solidFill>
                  <a:schemeClr val="lt1"/>
                </a:solidFill>
              </a:rPr>
              <a:t>”.</a:t>
            </a:r>
            <a:br>
              <a:rPr lang="en" sz="1200" dirty="0">
                <a:solidFill>
                  <a:schemeClr val="lt1"/>
                </a:solidFill>
              </a:rPr>
            </a:br>
            <a:endParaRPr sz="12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1"/>
                </a:solidFill>
              </a:rPr>
              <a:t>Al </a:t>
            </a:r>
            <a:r>
              <a:rPr lang="en" sz="1200" dirty="0" err="1">
                <a:solidFill>
                  <a:schemeClr val="lt1"/>
                </a:solidFill>
              </a:rPr>
              <a:t>mismo</a:t>
            </a:r>
            <a:r>
              <a:rPr lang="en" sz="1200" dirty="0">
                <a:solidFill>
                  <a:schemeClr val="lt1"/>
                </a:solidFill>
              </a:rPr>
              <a:t> </a:t>
            </a:r>
            <a:r>
              <a:rPr lang="en" sz="1200" dirty="0" err="1">
                <a:solidFill>
                  <a:schemeClr val="lt1"/>
                </a:solidFill>
              </a:rPr>
              <a:t>tiempo</a:t>
            </a:r>
            <a:r>
              <a:rPr lang="en" sz="1200" dirty="0">
                <a:solidFill>
                  <a:schemeClr val="lt1"/>
                </a:solidFill>
              </a:rPr>
              <a:t>, </a:t>
            </a:r>
            <a:r>
              <a:rPr lang="en" sz="1200" dirty="0" err="1">
                <a:solidFill>
                  <a:schemeClr val="lt1"/>
                </a:solidFill>
              </a:rPr>
              <a:t>demás</a:t>
            </a:r>
            <a:r>
              <a:rPr lang="en" sz="1200" dirty="0">
                <a:solidFill>
                  <a:schemeClr val="lt1"/>
                </a:solidFill>
              </a:rPr>
              <a:t> </a:t>
            </a:r>
            <a:r>
              <a:rPr lang="en" sz="1200" dirty="0" err="1">
                <a:solidFill>
                  <a:schemeClr val="lt1"/>
                </a:solidFill>
              </a:rPr>
              <a:t>participantes</a:t>
            </a:r>
            <a:r>
              <a:rPr lang="en" sz="1200" dirty="0">
                <a:solidFill>
                  <a:schemeClr val="lt1"/>
                </a:solidFill>
              </a:rPr>
              <a:t> </a:t>
            </a:r>
            <a:r>
              <a:rPr lang="en" sz="1200" dirty="0" err="1">
                <a:solidFill>
                  <a:schemeClr val="lt1"/>
                </a:solidFill>
              </a:rPr>
              <a:t>sacan</a:t>
            </a:r>
            <a:r>
              <a:rPr lang="en" sz="1200" dirty="0">
                <a:solidFill>
                  <a:schemeClr val="lt1"/>
                </a:solidFill>
              </a:rPr>
              <a:t> c/u una carta de “barrera-</a:t>
            </a:r>
            <a:r>
              <a:rPr lang="en" sz="1200" dirty="0" err="1">
                <a:solidFill>
                  <a:schemeClr val="lt1"/>
                </a:solidFill>
              </a:rPr>
              <a:t>facilitador</a:t>
            </a:r>
            <a:r>
              <a:rPr lang="en" sz="1200" dirty="0">
                <a:solidFill>
                  <a:schemeClr val="lt1"/>
                </a:solidFill>
              </a:rPr>
              <a:t>”.</a:t>
            </a:r>
            <a:br>
              <a:rPr lang="en" sz="1200" dirty="0">
                <a:solidFill>
                  <a:schemeClr val="lt1"/>
                </a:solidFill>
              </a:rPr>
            </a:br>
            <a:endParaRPr sz="12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err="1">
                <a:solidFill>
                  <a:schemeClr val="lt1"/>
                </a:solidFill>
              </a:rPr>
              <a:t>Quien</a:t>
            </a:r>
            <a:r>
              <a:rPr lang="en" sz="1200" dirty="0">
                <a:solidFill>
                  <a:schemeClr val="lt1"/>
                </a:solidFill>
              </a:rPr>
              <a:t> </a:t>
            </a:r>
            <a:r>
              <a:rPr lang="en" sz="1200" dirty="0" err="1">
                <a:solidFill>
                  <a:schemeClr val="lt1"/>
                </a:solidFill>
              </a:rPr>
              <a:t>tiene</a:t>
            </a:r>
            <a:r>
              <a:rPr lang="en" sz="1200" dirty="0">
                <a:solidFill>
                  <a:schemeClr val="lt1"/>
                </a:solidFill>
              </a:rPr>
              <a:t> el </a:t>
            </a:r>
            <a:r>
              <a:rPr lang="en" sz="1200" dirty="0" err="1">
                <a:solidFill>
                  <a:schemeClr val="lt1"/>
                </a:solidFill>
              </a:rPr>
              <a:t>turno</a:t>
            </a:r>
            <a:r>
              <a:rPr lang="en" sz="1200" dirty="0">
                <a:solidFill>
                  <a:schemeClr val="lt1"/>
                </a:solidFill>
              </a:rPr>
              <a:t> de </a:t>
            </a:r>
            <a:r>
              <a:rPr lang="en" sz="1200" dirty="0" err="1">
                <a:solidFill>
                  <a:schemeClr val="lt1"/>
                </a:solidFill>
              </a:rPr>
              <a:t>relato</a:t>
            </a:r>
            <a:r>
              <a:rPr lang="en" sz="1200" dirty="0">
                <a:solidFill>
                  <a:schemeClr val="lt1"/>
                </a:solidFill>
              </a:rPr>
              <a:t>, </a:t>
            </a:r>
            <a:r>
              <a:rPr lang="en" sz="1200" dirty="0" err="1">
                <a:solidFill>
                  <a:schemeClr val="lt1"/>
                </a:solidFill>
              </a:rPr>
              <a:t>cuenta</a:t>
            </a:r>
            <a:r>
              <a:rPr lang="en" sz="1200" dirty="0">
                <a:solidFill>
                  <a:schemeClr val="lt1"/>
                </a:solidFill>
              </a:rPr>
              <a:t> la </a:t>
            </a:r>
            <a:r>
              <a:rPr lang="en" sz="1200" dirty="0" err="1">
                <a:solidFill>
                  <a:schemeClr val="lt1"/>
                </a:solidFill>
              </a:rPr>
              <a:t>historia</a:t>
            </a:r>
            <a:r>
              <a:rPr lang="en" sz="1200" dirty="0">
                <a:solidFill>
                  <a:schemeClr val="lt1"/>
                </a:solidFill>
              </a:rPr>
              <a:t> de </a:t>
            </a:r>
            <a:r>
              <a:rPr lang="en" sz="1200" dirty="0" err="1">
                <a:solidFill>
                  <a:schemeClr val="lt1"/>
                </a:solidFill>
              </a:rPr>
              <a:t>su</a:t>
            </a:r>
            <a:r>
              <a:rPr lang="en" sz="1200" dirty="0">
                <a:solidFill>
                  <a:schemeClr val="lt1"/>
                </a:solidFill>
              </a:rPr>
              <a:t> </a:t>
            </a:r>
            <a:r>
              <a:rPr lang="en" sz="1200" dirty="0" err="1">
                <a:solidFill>
                  <a:schemeClr val="lt1"/>
                </a:solidFill>
              </a:rPr>
              <a:t>trayecto</a:t>
            </a:r>
            <a:r>
              <a:rPr lang="en" sz="1200" dirty="0">
                <a:solidFill>
                  <a:schemeClr val="lt1"/>
                </a:solidFill>
              </a:rPr>
              <a:t> </a:t>
            </a:r>
            <a:r>
              <a:rPr lang="en" sz="1200" dirty="0" err="1">
                <a:solidFill>
                  <a:schemeClr val="lt1"/>
                </a:solidFill>
              </a:rPr>
              <a:t>durante</a:t>
            </a:r>
            <a:r>
              <a:rPr lang="en" sz="1200" dirty="0">
                <a:solidFill>
                  <a:schemeClr val="lt1"/>
                </a:solidFill>
              </a:rPr>
              <a:t> 60 </a:t>
            </a:r>
            <a:r>
              <a:rPr lang="en" sz="1200" dirty="0" err="1">
                <a:solidFill>
                  <a:schemeClr val="lt1"/>
                </a:solidFill>
              </a:rPr>
              <a:t>segundos</a:t>
            </a:r>
            <a:r>
              <a:rPr lang="en" sz="1200" dirty="0">
                <a:solidFill>
                  <a:schemeClr val="lt1"/>
                </a:solidFill>
              </a:rPr>
              <a:t>, </a:t>
            </a:r>
            <a:r>
              <a:rPr lang="en" sz="1200" dirty="0" err="1">
                <a:solidFill>
                  <a:schemeClr val="lt1"/>
                </a:solidFill>
              </a:rPr>
              <a:t>como</a:t>
            </a:r>
            <a:r>
              <a:rPr lang="en" sz="1200" dirty="0">
                <a:solidFill>
                  <a:schemeClr val="lt1"/>
                </a:solidFill>
              </a:rPr>
              <a:t> </a:t>
            </a:r>
            <a:r>
              <a:rPr lang="en" sz="1200" dirty="0" err="1">
                <a:solidFill>
                  <a:schemeClr val="lt1"/>
                </a:solidFill>
              </a:rPr>
              <a:t>máximo</a:t>
            </a:r>
            <a:r>
              <a:rPr lang="en" sz="1200" dirty="0">
                <a:solidFill>
                  <a:schemeClr val="lt1"/>
                </a:solidFill>
              </a:rPr>
              <a:t>.</a:t>
            </a:r>
            <a:endParaRPr sz="1200" dirty="0">
              <a:solidFill>
                <a:schemeClr val="lt1"/>
              </a:solidFill>
            </a:endParaRPr>
          </a:p>
        </p:txBody>
      </p:sp>
      <p:sp>
        <p:nvSpPr>
          <p:cNvPr id="159" name="Google Shape;159;p34"/>
          <p:cNvSpPr txBox="1">
            <a:spLocks noGrp="1"/>
          </p:cNvSpPr>
          <p:nvPr>
            <p:ph type="ctrTitle"/>
          </p:nvPr>
        </p:nvSpPr>
        <p:spPr>
          <a:xfrm>
            <a:off x="6137717" y="706250"/>
            <a:ext cx="2704500" cy="29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err="1">
                <a:solidFill>
                  <a:schemeClr val="lt1"/>
                </a:solidFill>
              </a:rPr>
              <a:t>Momento</a:t>
            </a:r>
            <a:r>
              <a:rPr lang="en" sz="1800" b="1" dirty="0">
                <a:solidFill>
                  <a:schemeClr val="lt1"/>
                </a:solidFill>
              </a:rPr>
              <a:t> 2:</a:t>
            </a:r>
            <a:br>
              <a:rPr lang="en" sz="1800" b="1" dirty="0">
                <a:solidFill>
                  <a:schemeClr val="lt1"/>
                </a:solidFill>
              </a:rPr>
            </a:br>
            <a:endParaRPr sz="18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lt1"/>
                </a:solidFill>
              </a:rPr>
              <a:t>Los </a:t>
            </a:r>
            <a:r>
              <a:rPr lang="en" sz="1200" dirty="0" err="1">
                <a:solidFill>
                  <a:schemeClr val="lt1"/>
                </a:solidFill>
              </a:rPr>
              <a:t>participantes</a:t>
            </a:r>
            <a:r>
              <a:rPr lang="en" sz="1200" dirty="0">
                <a:solidFill>
                  <a:schemeClr val="lt1"/>
                </a:solidFill>
              </a:rPr>
              <a:t> que </a:t>
            </a:r>
            <a:r>
              <a:rPr lang="en" sz="1200" dirty="0" err="1">
                <a:solidFill>
                  <a:schemeClr val="lt1"/>
                </a:solidFill>
              </a:rPr>
              <a:t>sacaron</a:t>
            </a:r>
            <a:r>
              <a:rPr lang="en" sz="1200" dirty="0">
                <a:solidFill>
                  <a:schemeClr val="lt1"/>
                </a:solidFill>
              </a:rPr>
              <a:t> la carta barrera-</a:t>
            </a:r>
            <a:r>
              <a:rPr lang="en" sz="1200" dirty="0" err="1">
                <a:solidFill>
                  <a:schemeClr val="lt1"/>
                </a:solidFill>
              </a:rPr>
              <a:t>facilitador</a:t>
            </a:r>
            <a:r>
              <a:rPr lang="en" sz="1200" dirty="0">
                <a:solidFill>
                  <a:schemeClr val="lt1"/>
                </a:solidFill>
              </a:rPr>
              <a:t> </a:t>
            </a:r>
            <a:r>
              <a:rPr lang="en" sz="1200" dirty="0" err="1">
                <a:solidFill>
                  <a:schemeClr val="lt1"/>
                </a:solidFill>
              </a:rPr>
              <a:t>podrán</a:t>
            </a:r>
            <a:r>
              <a:rPr lang="en" sz="1200" dirty="0">
                <a:solidFill>
                  <a:schemeClr val="lt1"/>
                </a:solidFill>
              </a:rPr>
              <a:t> </a:t>
            </a:r>
            <a:r>
              <a:rPr lang="en" sz="1200" dirty="0" err="1">
                <a:solidFill>
                  <a:schemeClr val="lt1"/>
                </a:solidFill>
              </a:rPr>
              <a:t>hacer</a:t>
            </a:r>
            <a:r>
              <a:rPr lang="en" sz="1200" dirty="0">
                <a:solidFill>
                  <a:schemeClr val="lt1"/>
                </a:solidFill>
              </a:rPr>
              <a:t> </a:t>
            </a:r>
            <a:r>
              <a:rPr lang="en" sz="1200" dirty="0" err="1">
                <a:solidFill>
                  <a:schemeClr val="lt1"/>
                </a:solidFill>
              </a:rPr>
              <a:t>preguntas</a:t>
            </a:r>
            <a:r>
              <a:rPr lang="en" sz="1200" dirty="0">
                <a:solidFill>
                  <a:schemeClr val="lt1"/>
                </a:solidFill>
              </a:rPr>
              <a:t> </a:t>
            </a:r>
            <a:r>
              <a:rPr lang="en" sz="1200" dirty="0" err="1">
                <a:solidFill>
                  <a:schemeClr val="lt1"/>
                </a:solidFill>
              </a:rPr>
              <a:t>acerca</a:t>
            </a:r>
            <a:r>
              <a:rPr lang="en" sz="1200" dirty="0">
                <a:solidFill>
                  <a:schemeClr val="lt1"/>
                </a:solidFill>
              </a:rPr>
              <a:t> del </a:t>
            </a:r>
            <a:r>
              <a:rPr lang="en" sz="1200" dirty="0" err="1">
                <a:solidFill>
                  <a:schemeClr val="lt1"/>
                </a:solidFill>
              </a:rPr>
              <a:t>trayecto</a:t>
            </a:r>
            <a:r>
              <a:rPr lang="en" sz="1200" dirty="0">
                <a:solidFill>
                  <a:schemeClr val="lt1"/>
                </a:solidFill>
              </a:rPr>
              <a:t>, </a:t>
            </a:r>
            <a:r>
              <a:rPr lang="en" sz="1200" dirty="0" err="1">
                <a:solidFill>
                  <a:schemeClr val="lt1"/>
                </a:solidFill>
              </a:rPr>
              <a:t>llenando</a:t>
            </a:r>
            <a:r>
              <a:rPr lang="en" sz="1200" dirty="0">
                <a:solidFill>
                  <a:schemeClr val="lt1"/>
                </a:solidFill>
              </a:rPr>
              <a:t> </a:t>
            </a:r>
            <a:r>
              <a:rPr lang="en" sz="1200" dirty="0" err="1">
                <a:solidFill>
                  <a:schemeClr val="lt1"/>
                </a:solidFill>
              </a:rPr>
              <a:t>vacíos</a:t>
            </a:r>
            <a:r>
              <a:rPr lang="en" sz="1200" dirty="0">
                <a:solidFill>
                  <a:schemeClr val="lt1"/>
                </a:solidFill>
              </a:rPr>
              <a:t> y </a:t>
            </a:r>
            <a:r>
              <a:rPr lang="en" sz="1200" dirty="0" err="1">
                <a:solidFill>
                  <a:schemeClr val="lt1"/>
                </a:solidFill>
              </a:rPr>
              <a:t>detalles</a:t>
            </a:r>
            <a:r>
              <a:rPr lang="en" sz="1200" dirty="0">
                <a:solidFill>
                  <a:schemeClr val="lt1"/>
                </a:solidFill>
              </a:rPr>
              <a:t> del </a:t>
            </a:r>
            <a:r>
              <a:rPr lang="en" sz="1200" dirty="0" err="1">
                <a:solidFill>
                  <a:schemeClr val="lt1"/>
                </a:solidFill>
              </a:rPr>
              <a:t>relato</a:t>
            </a:r>
            <a:r>
              <a:rPr lang="en" sz="1200" dirty="0">
                <a:solidFill>
                  <a:schemeClr val="lt1"/>
                </a:solidFill>
              </a:rPr>
              <a:t>. </a:t>
            </a:r>
            <a:r>
              <a:rPr lang="en" sz="1200" dirty="0" err="1">
                <a:solidFill>
                  <a:schemeClr val="lt1"/>
                </a:solidFill>
              </a:rPr>
              <a:t>Todo</a:t>
            </a:r>
            <a:r>
              <a:rPr lang="en" sz="1200" dirty="0">
                <a:solidFill>
                  <a:schemeClr val="lt1"/>
                </a:solidFill>
              </a:rPr>
              <a:t> </a:t>
            </a:r>
            <a:r>
              <a:rPr lang="en" sz="1200" dirty="0" err="1">
                <a:solidFill>
                  <a:schemeClr val="lt1"/>
                </a:solidFill>
              </a:rPr>
              <a:t>esto</a:t>
            </a:r>
            <a:r>
              <a:rPr lang="en" sz="1200" dirty="0">
                <a:solidFill>
                  <a:schemeClr val="lt1"/>
                </a:solidFill>
              </a:rPr>
              <a:t> </a:t>
            </a:r>
            <a:r>
              <a:rPr lang="en" sz="1200" dirty="0" err="1">
                <a:solidFill>
                  <a:schemeClr val="lt1"/>
                </a:solidFill>
              </a:rPr>
              <a:t>desde</a:t>
            </a:r>
            <a:r>
              <a:rPr lang="en" sz="1200" dirty="0">
                <a:solidFill>
                  <a:schemeClr val="lt1"/>
                </a:solidFill>
              </a:rPr>
              <a:t> la carta  barrera – </a:t>
            </a:r>
            <a:r>
              <a:rPr lang="en" sz="1200" dirty="0" err="1">
                <a:solidFill>
                  <a:schemeClr val="lt1"/>
                </a:solidFill>
              </a:rPr>
              <a:t>facilitador</a:t>
            </a:r>
            <a:r>
              <a:rPr lang="en" sz="1200" dirty="0">
                <a:solidFill>
                  <a:schemeClr val="lt1"/>
                </a:solidFill>
              </a:rPr>
              <a:t> </a:t>
            </a:r>
            <a:r>
              <a:rPr lang="en" sz="1200" dirty="0" err="1">
                <a:solidFill>
                  <a:schemeClr val="lt1"/>
                </a:solidFill>
              </a:rPr>
              <a:t>obtenida</a:t>
            </a:r>
            <a:r>
              <a:rPr lang="en" sz="1200" dirty="0">
                <a:solidFill>
                  <a:schemeClr val="lt1"/>
                </a:solidFill>
              </a:rPr>
              <a:t>. </a:t>
            </a:r>
            <a:endParaRPr sz="12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 err="1">
                <a:solidFill>
                  <a:schemeClr val="lt1"/>
                </a:solidFill>
              </a:rPr>
              <a:t>Luego</a:t>
            </a:r>
            <a:r>
              <a:rPr lang="en" sz="1200" dirty="0">
                <a:solidFill>
                  <a:schemeClr val="lt1"/>
                </a:solidFill>
              </a:rPr>
              <a:t> </a:t>
            </a:r>
            <a:r>
              <a:rPr lang="en" sz="1200" dirty="0" err="1">
                <a:solidFill>
                  <a:schemeClr val="lt1"/>
                </a:solidFill>
              </a:rPr>
              <a:t>identificarán</a:t>
            </a:r>
            <a:r>
              <a:rPr lang="en" sz="1200" dirty="0">
                <a:solidFill>
                  <a:schemeClr val="lt1"/>
                </a:solidFill>
              </a:rPr>
              <a:t> </a:t>
            </a:r>
            <a:r>
              <a:rPr lang="en" sz="1200" dirty="0" err="1">
                <a:solidFill>
                  <a:schemeClr val="lt1"/>
                </a:solidFill>
              </a:rPr>
              <a:t>elementos</a:t>
            </a:r>
            <a:r>
              <a:rPr lang="en" sz="1200" dirty="0">
                <a:solidFill>
                  <a:schemeClr val="lt1"/>
                </a:solidFill>
              </a:rPr>
              <a:t> que </a:t>
            </a:r>
            <a:r>
              <a:rPr lang="en" sz="1200" dirty="0" err="1">
                <a:solidFill>
                  <a:schemeClr val="lt1"/>
                </a:solidFill>
              </a:rPr>
              <a:t>facilitan</a:t>
            </a:r>
            <a:r>
              <a:rPr lang="en" sz="1200" dirty="0">
                <a:solidFill>
                  <a:schemeClr val="lt1"/>
                </a:solidFill>
              </a:rPr>
              <a:t> o </a:t>
            </a:r>
            <a:r>
              <a:rPr lang="en" sz="1200" dirty="0" err="1">
                <a:solidFill>
                  <a:schemeClr val="lt1"/>
                </a:solidFill>
              </a:rPr>
              <a:t>inhiben</a:t>
            </a:r>
            <a:r>
              <a:rPr lang="en" sz="1200" dirty="0">
                <a:solidFill>
                  <a:schemeClr val="lt1"/>
                </a:solidFill>
              </a:rPr>
              <a:t> la </a:t>
            </a:r>
            <a:r>
              <a:rPr lang="en" sz="1200" dirty="0" err="1">
                <a:solidFill>
                  <a:schemeClr val="lt1"/>
                </a:solidFill>
              </a:rPr>
              <a:t>movilidad</a:t>
            </a:r>
            <a:r>
              <a:rPr lang="en" sz="1200" dirty="0">
                <a:solidFill>
                  <a:schemeClr val="lt1"/>
                </a:solidFill>
              </a:rPr>
              <a:t> de </a:t>
            </a:r>
            <a:r>
              <a:rPr lang="en" sz="1200" dirty="0" err="1">
                <a:solidFill>
                  <a:schemeClr val="lt1"/>
                </a:solidFill>
              </a:rPr>
              <a:t>él</a:t>
            </a:r>
            <a:r>
              <a:rPr lang="en" sz="1200" dirty="0">
                <a:solidFill>
                  <a:schemeClr val="lt1"/>
                </a:solidFill>
              </a:rPr>
              <a:t>, la, los o las </a:t>
            </a:r>
            <a:r>
              <a:rPr lang="en" sz="1200" dirty="0" err="1">
                <a:solidFill>
                  <a:schemeClr val="lt1"/>
                </a:solidFill>
              </a:rPr>
              <a:t>personajes</a:t>
            </a:r>
            <a:r>
              <a:rPr lang="en" sz="1200" dirty="0">
                <a:solidFill>
                  <a:schemeClr val="lt1"/>
                </a:solidFill>
              </a:rPr>
              <a:t> de la </a:t>
            </a:r>
            <a:r>
              <a:rPr lang="en" sz="1200" dirty="0" err="1">
                <a:solidFill>
                  <a:schemeClr val="lt1"/>
                </a:solidFill>
              </a:rPr>
              <a:t>historia</a:t>
            </a:r>
            <a:r>
              <a:rPr lang="en" sz="1200" dirty="0">
                <a:solidFill>
                  <a:schemeClr val="lt1"/>
                </a:solidFill>
              </a:rPr>
              <a:t>.</a:t>
            </a:r>
            <a:endParaRPr sz="12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lt1"/>
                </a:solidFill>
              </a:rPr>
              <a:t>El relator del </a:t>
            </a:r>
            <a:r>
              <a:rPr lang="en" sz="1200" dirty="0" err="1">
                <a:solidFill>
                  <a:schemeClr val="lt1"/>
                </a:solidFill>
              </a:rPr>
              <a:t>trayecto</a:t>
            </a:r>
            <a:r>
              <a:rPr lang="en" sz="1200" dirty="0">
                <a:solidFill>
                  <a:schemeClr val="lt1"/>
                </a:solidFill>
              </a:rPr>
              <a:t> define al </a:t>
            </a:r>
            <a:r>
              <a:rPr lang="en" sz="1200" dirty="0" err="1">
                <a:solidFill>
                  <a:schemeClr val="lt1"/>
                </a:solidFill>
              </a:rPr>
              <a:t>ganador</a:t>
            </a:r>
            <a:r>
              <a:rPr lang="en" sz="1200" dirty="0">
                <a:solidFill>
                  <a:schemeClr val="lt1"/>
                </a:solidFill>
              </a:rPr>
              <a:t> de la </a:t>
            </a:r>
            <a:r>
              <a:rPr lang="en" sz="1200" dirty="0" err="1">
                <a:solidFill>
                  <a:schemeClr val="lt1"/>
                </a:solidFill>
              </a:rPr>
              <a:t>ronda</a:t>
            </a:r>
            <a:r>
              <a:rPr lang="en" sz="1200" dirty="0">
                <a:solidFill>
                  <a:schemeClr val="lt1"/>
                </a:solidFill>
              </a:rPr>
              <a:t> según </a:t>
            </a:r>
            <a:r>
              <a:rPr lang="en" sz="1200" dirty="0" err="1">
                <a:solidFill>
                  <a:schemeClr val="lt1"/>
                </a:solidFill>
              </a:rPr>
              <a:t>quién</a:t>
            </a:r>
            <a:r>
              <a:rPr lang="en" sz="1200" dirty="0">
                <a:solidFill>
                  <a:schemeClr val="lt1"/>
                </a:solidFill>
              </a:rPr>
              <a:t> </a:t>
            </a:r>
            <a:r>
              <a:rPr lang="en" sz="1200" dirty="0" err="1">
                <a:solidFill>
                  <a:schemeClr val="lt1"/>
                </a:solidFill>
              </a:rPr>
              <a:t>más</a:t>
            </a:r>
            <a:r>
              <a:rPr lang="en" sz="1200" dirty="0">
                <a:solidFill>
                  <a:schemeClr val="lt1"/>
                </a:solidFill>
              </a:rPr>
              <a:t> barreras y </a:t>
            </a:r>
            <a:r>
              <a:rPr lang="en" sz="1200" dirty="0" err="1">
                <a:solidFill>
                  <a:schemeClr val="lt1"/>
                </a:solidFill>
              </a:rPr>
              <a:t>facilitadores</a:t>
            </a:r>
            <a:r>
              <a:rPr lang="en" sz="1200" dirty="0">
                <a:solidFill>
                  <a:schemeClr val="lt1"/>
                </a:solidFill>
              </a:rPr>
              <a:t> </a:t>
            </a:r>
            <a:r>
              <a:rPr lang="en" sz="1200" dirty="0" err="1">
                <a:solidFill>
                  <a:schemeClr val="lt1"/>
                </a:solidFill>
              </a:rPr>
              <a:t>identificó</a:t>
            </a:r>
            <a:r>
              <a:rPr lang="en" sz="1200" dirty="0">
                <a:solidFill>
                  <a:schemeClr val="lt1"/>
                </a:solidFill>
              </a:rPr>
              <a:t> </a:t>
            </a:r>
            <a:r>
              <a:rPr lang="en" sz="1200" dirty="0" err="1">
                <a:solidFill>
                  <a:schemeClr val="lt1"/>
                </a:solidFill>
              </a:rPr>
              <a:t>en</a:t>
            </a:r>
            <a:r>
              <a:rPr lang="en" sz="1200" dirty="0">
                <a:solidFill>
                  <a:schemeClr val="lt1"/>
                </a:solidFill>
              </a:rPr>
              <a:t> la </a:t>
            </a:r>
            <a:r>
              <a:rPr lang="en" sz="1200" dirty="0" err="1">
                <a:solidFill>
                  <a:schemeClr val="lt1"/>
                </a:solidFill>
              </a:rPr>
              <a:t>historia</a:t>
            </a:r>
            <a:r>
              <a:rPr lang="en" sz="1200" dirty="0">
                <a:solidFill>
                  <a:schemeClr val="lt1"/>
                </a:solidFill>
              </a:rPr>
              <a:t>. El </a:t>
            </a:r>
            <a:r>
              <a:rPr lang="en" sz="1200" dirty="0" err="1">
                <a:solidFill>
                  <a:schemeClr val="lt1"/>
                </a:solidFill>
              </a:rPr>
              <a:t>ganador</a:t>
            </a:r>
            <a:r>
              <a:rPr lang="en" sz="1200" dirty="0">
                <a:solidFill>
                  <a:schemeClr val="lt1"/>
                </a:solidFill>
              </a:rPr>
              <a:t> </a:t>
            </a:r>
            <a:r>
              <a:rPr lang="en" sz="1200" dirty="0" err="1">
                <a:solidFill>
                  <a:schemeClr val="lt1"/>
                </a:solidFill>
              </a:rPr>
              <a:t>sumará</a:t>
            </a:r>
            <a:r>
              <a:rPr lang="en" sz="1200" dirty="0">
                <a:solidFill>
                  <a:schemeClr val="lt1"/>
                </a:solidFill>
              </a:rPr>
              <a:t> 10 puntos  y </a:t>
            </a:r>
            <a:r>
              <a:rPr lang="en" sz="1200" dirty="0" err="1">
                <a:solidFill>
                  <a:schemeClr val="lt1"/>
                </a:solidFill>
              </a:rPr>
              <a:t>será</a:t>
            </a:r>
            <a:r>
              <a:rPr lang="en" sz="1200" dirty="0">
                <a:solidFill>
                  <a:schemeClr val="lt1"/>
                </a:solidFill>
              </a:rPr>
              <a:t> </a:t>
            </a:r>
            <a:r>
              <a:rPr lang="en" sz="1200" dirty="0" err="1">
                <a:solidFill>
                  <a:schemeClr val="lt1"/>
                </a:solidFill>
              </a:rPr>
              <a:t>quien</a:t>
            </a:r>
            <a:r>
              <a:rPr lang="en" sz="1200" dirty="0">
                <a:solidFill>
                  <a:schemeClr val="lt1"/>
                </a:solidFill>
              </a:rPr>
              <a:t> </a:t>
            </a:r>
            <a:r>
              <a:rPr lang="en" sz="1200" dirty="0" err="1">
                <a:solidFill>
                  <a:schemeClr val="lt1"/>
                </a:solidFill>
              </a:rPr>
              <a:t>contará</a:t>
            </a:r>
            <a:r>
              <a:rPr lang="en" sz="1200" dirty="0">
                <a:solidFill>
                  <a:schemeClr val="lt1"/>
                </a:solidFill>
              </a:rPr>
              <a:t> la </a:t>
            </a:r>
            <a:r>
              <a:rPr lang="en" sz="1200" dirty="0" err="1">
                <a:solidFill>
                  <a:schemeClr val="lt1"/>
                </a:solidFill>
              </a:rPr>
              <a:t>siguiente</a:t>
            </a:r>
            <a:r>
              <a:rPr lang="en" sz="1200" dirty="0">
                <a:solidFill>
                  <a:schemeClr val="lt1"/>
                </a:solidFill>
              </a:rPr>
              <a:t> </a:t>
            </a:r>
            <a:r>
              <a:rPr lang="en" sz="1200" dirty="0" err="1">
                <a:solidFill>
                  <a:schemeClr val="lt1"/>
                </a:solidFill>
              </a:rPr>
              <a:t>historia</a:t>
            </a:r>
            <a:r>
              <a:rPr lang="en" sz="1200" dirty="0">
                <a:solidFill>
                  <a:schemeClr val="lt1"/>
                </a:solidFill>
              </a:rPr>
              <a:t> de </a:t>
            </a:r>
            <a:r>
              <a:rPr lang="en" sz="1200" dirty="0" err="1">
                <a:solidFill>
                  <a:schemeClr val="lt1"/>
                </a:solidFill>
              </a:rPr>
              <a:t>trayectos</a:t>
            </a:r>
            <a:r>
              <a:rPr lang="en" sz="1200" dirty="0">
                <a:solidFill>
                  <a:schemeClr val="lt1"/>
                </a:solidFill>
              </a:rPr>
              <a:t>.</a:t>
            </a:r>
            <a:endParaRPr sz="12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lt1"/>
                </a:solidFill>
              </a:rPr>
              <a:t>Las cartas </a:t>
            </a:r>
            <a:r>
              <a:rPr lang="en" sz="1200" dirty="0" err="1">
                <a:solidFill>
                  <a:schemeClr val="lt1"/>
                </a:solidFill>
              </a:rPr>
              <a:t>vuelven</a:t>
            </a:r>
            <a:r>
              <a:rPr lang="en" sz="1200" dirty="0">
                <a:solidFill>
                  <a:schemeClr val="lt1"/>
                </a:solidFill>
              </a:rPr>
              <a:t> a </a:t>
            </a:r>
            <a:r>
              <a:rPr lang="en" sz="1200" dirty="0" err="1">
                <a:solidFill>
                  <a:schemeClr val="lt1"/>
                </a:solidFill>
              </a:rPr>
              <a:t>su</a:t>
            </a:r>
            <a:r>
              <a:rPr lang="en" sz="1200" dirty="0">
                <a:solidFill>
                  <a:schemeClr val="lt1"/>
                </a:solidFill>
              </a:rPr>
              <a:t> </a:t>
            </a:r>
            <a:r>
              <a:rPr lang="en" sz="1200" dirty="0" err="1">
                <a:solidFill>
                  <a:schemeClr val="lt1"/>
                </a:solidFill>
              </a:rPr>
              <a:t>respectivo</a:t>
            </a:r>
            <a:r>
              <a:rPr lang="en" sz="1200" dirty="0">
                <a:solidFill>
                  <a:schemeClr val="lt1"/>
                </a:solidFill>
              </a:rPr>
              <a:t> </a:t>
            </a:r>
            <a:r>
              <a:rPr lang="en" sz="1200" dirty="0" err="1">
                <a:solidFill>
                  <a:schemeClr val="lt1"/>
                </a:solidFill>
              </a:rPr>
              <a:t>mazo</a:t>
            </a:r>
            <a:r>
              <a:rPr lang="en" sz="1200" dirty="0">
                <a:solidFill>
                  <a:schemeClr val="lt1"/>
                </a:solidFill>
              </a:rPr>
              <a:t>, se </a:t>
            </a:r>
            <a:r>
              <a:rPr lang="en" sz="1200" dirty="0" err="1">
                <a:solidFill>
                  <a:schemeClr val="lt1"/>
                </a:solidFill>
              </a:rPr>
              <a:t>barajan</a:t>
            </a:r>
            <a:r>
              <a:rPr lang="en" sz="1200" dirty="0">
                <a:solidFill>
                  <a:schemeClr val="lt1"/>
                </a:solidFill>
              </a:rPr>
              <a:t> y se </a:t>
            </a:r>
            <a:r>
              <a:rPr lang="en" sz="1200" dirty="0" err="1">
                <a:solidFill>
                  <a:schemeClr val="lt1"/>
                </a:solidFill>
              </a:rPr>
              <a:t>reparten</a:t>
            </a:r>
            <a:r>
              <a:rPr lang="en" sz="1200" dirty="0">
                <a:solidFill>
                  <a:schemeClr val="lt1"/>
                </a:solidFill>
              </a:rPr>
              <a:t>, </a:t>
            </a:r>
            <a:r>
              <a:rPr lang="en" sz="1200" dirty="0" err="1">
                <a:solidFill>
                  <a:schemeClr val="lt1"/>
                </a:solidFill>
              </a:rPr>
              <a:t>empezando</a:t>
            </a:r>
            <a:r>
              <a:rPr lang="en" sz="1200" dirty="0">
                <a:solidFill>
                  <a:schemeClr val="lt1"/>
                </a:solidFill>
              </a:rPr>
              <a:t> una </a:t>
            </a:r>
            <a:r>
              <a:rPr lang="en" sz="1200" dirty="0" err="1">
                <a:solidFill>
                  <a:schemeClr val="lt1"/>
                </a:solidFill>
              </a:rPr>
              <a:t>nueva</a:t>
            </a:r>
            <a:r>
              <a:rPr lang="en" sz="1200" dirty="0">
                <a:solidFill>
                  <a:schemeClr val="lt1"/>
                </a:solidFill>
              </a:rPr>
              <a:t> </a:t>
            </a:r>
            <a:r>
              <a:rPr lang="en" sz="1200" dirty="0" err="1">
                <a:solidFill>
                  <a:schemeClr val="lt1"/>
                </a:solidFill>
              </a:rPr>
              <a:t>ronda</a:t>
            </a:r>
            <a:r>
              <a:rPr lang="en" sz="1200" dirty="0">
                <a:solidFill>
                  <a:schemeClr val="lt1"/>
                </a:solidFill>
              </a:rPr>
              <a:t> de </a:t>
            </a:r>
            <a:r>
              <a:rPr lang="en" sz="1200" dirty="0" err="1">
                <a:solidFill>
                  <a:schemeClr val="lt1"/>
                </a:solidFill>
              </a:rPr>
              <a:t>relato</a:t>
            </a:r>
            <a:r>
              <a:rPr lang="en" sz="1200" dirty="0">
                <a:solidFill>
                  <a:schemeClr val="lt1"/>
                </a:solidFill>
              </a:rPr>
              <a:t>.</a:t>
            </a:r>
            <a:endParaRPr sz="12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8761D"/>
            </a:gs>
            <a:gs pos="50000">
              <a:srgbClr val="2C5A18"/>
            </a:gs>
            <a:gs pos="100000">
              <a:srgbClr val="203E13"/>
            </a:gs>
          </a:gsLst>
          <a:lin ang="5400012" scaled="0"/>
        </a:gra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5"/>
          <p:cNvPicPr preferRelativeResize="0"/>
          <p:nvPr/>
        </p:nvPicPr>
        <p:blipFill rotWithShape="1">
          <a:blip r:embed="rId3">
            <a:alphaModFix/>
          </a:blip>
          <a:srcRect l="29" r="39"/>
          <a:stretch/>
        </p:blipFill>
        <p:spPr>
          <a:xfrm>
            <a:off x="4353161" y="1610092"/>
            <a:ext cx="1232247" cy="192331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65" name="Google Shape;165;p35"/>
          <p:cNvSpPr txBox="1"/>
          <p:nvPr/>
        </p:nvSpPr>
        <p:spPr>
          <a:xfrm>
            <a:off x="393350" y="-7350"/>
            <a:ext cx="82593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lt1"/>
                </a:solidFill>
              </a:rPr>
              <a:t>Ejemplo de tirada de relato</a:t>
            </a:r>
            <a:endParaRPr sz="4800" b="1">
              <a:solidFill>
                <a:schemeClr val="lt1"/>
              </a:solidFill>
            </a:endParaRPr>
          </a:p>
        </p:txBody>
      </p:sp>
      <p:pic>
        <p:nvPicPr>
          <p:cNvPr id="166" name="Google Shape;166;p35"/>
          <p:cNvPicPr preferRelativeResize="0"/>
          <p:nvPr/>
        </p:nvPicPr>
        <p:blipFill rotWithShape="1">
          <a:blip r:embed="rId4">
            <a:alphaModFix/>
          </a:blip>
          <a:srcRect l="99" r="99"/>
          <a:stretch/>
        </p:blipFill>
        <p:spPr>
          <a:xfrm>
            <a:off x="7420502" y="1608825"/>
            <a:ext cx="1232251" cy="19258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67" name="Google Shape;167;p35"/>
          <p:cNvPicPr preferRelativeResize="0"/>
          <p:nvPr/>
        </p:nvPicPr>
        <p:blipFill rotWithShape="1">
          <a:blip r:embed="rId5">
            <a:alphaModFix/>
          </a:blip>
          <a:srcRect t="69" b="69"/>
          <a:stretch/>
        </p:blipFill>
        <p:spPr>
          <a:xfrm>
            <a:off x="5886831" y="1612053"/>
            <a:ext cx="1232251" cy="191938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68" name="Google Shape;168;p35"/>
          <p:cNvPicPr preferRelativeResize="0"/>
          <p:nvPr/>
        </p:nvPicPr>
        <p:blipFill rotWithShape="1">
          <a:blip r:embed="rId6">
            <a:alphaModFix/>
          </a:blip>
          <a:srcRect t="149" b="139"/>
          <a:stretch/>
        </p:blipFill>
        <p:spPr>
          <a:xfrm>
            <a:off x="393338" y="1612037"/>
            <a:ext cx="1232274" cy="191942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69" name="Google Shape;169;p35"/>
          <p:cNvPicPr preferRelativeResize="0"/>
          <p:nvPr/>
        </p:nvPicPr>
        <p:blipFill rotWithShape="1">
          <a:blip r:embed="rId7">
            <a:alphaModFix/>
          </a:blip>
          <a:srcRect t="149" b="139"/>
          <a:stretch/>
        </p:blipFill>
        <p:spPr>
          <a:xfrm>
            <a:off x="1945988" y="1612037"/>
            <a:ext cx="1232274" cy="191942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0" name="Google Shape;170;p35"/>
          <p:cNvSpPr/>
          <p:nvPr/>
        </p:nvSpPr>
        <p:spPr>
          <a:xfrm>
            <a:off x="3452975" y="2411088"/>
            <a:ext cx="642300" cy="3213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5"/>
          <p:cNvSpPr txBox="1"/>
          <p:nvPr/>
        </p:nvSpPr>
        <p:spPr>
          <a:xfrm>
            <a:off x="393350" y="3806675"/>
            <a:ext cx="2784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Desde estas barreras y facilitadores...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2" name="Google Shape;172;p35"/>
          <p:cNvSpPr txBox="1"/>
          <p:nvPr/>
        </p:nvSpPr>
        <p:spPr>
          <a:xfrm>
            <a:off x="4353150" y="3806675"/>
            <a:ext cx="42996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Construir un relato: El protagonista es un </a:t>
            </a:r>
            <a:r>
              <a:rPr lang="en" b="1">
                <a:solidFill>
                  <a:schemeClr val="lt1"/>
                </a:solidFill>
              </a:rPr>
              <a:t>adulto</a:t>
            </a:r>
            <a:r>
              <a:rPr lang="en">
                <a:solidFill>
                  <a:schemeClr val="lt1"/>
                </a:solidFill>
              </a:rPr>
              <a:t>, que viaja en temporada de </a:t>
            </a:r>
            <a:r>
              <a:rPr lang="en" b="1">
                <a:solidFill>
                  <a:schemeClr val="lt1"/>
                </a:solidFill>
              </a:rPr>
              <a:t>Navidad</a:t>
            </a:r>
            <a:r>
              <a:rPr lang="en">
                <a:solidFill>
                  <a:schemeClr val="lt1"/>
                </a:solidFill>
              </a:rPr>
              <a:t> a comprar regalos, y que hace </a:t>
            </a:r>
            <a:r>
              <a:rPr lang="en" b="1">
                <a:solidFill>
                  <a:schemeClr val="lt1"/>
                </a:solidFill>
              </a:rPr>
              <a:t>2 paradas, </a:t>
            </a:r>
            <a:r>
              <a:rPr lang="en">
                <a:solidFill>
                  <a:schemeClr val="lt1"/>
                </a:solidFill>
              </a:rPr>
              <a:t>una para comprar y otra para un trámite bancario...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8761D"/>
            </a:gs>
            <a:gs pos="50000">
              <a:srgbClr val="2C5A18"/>
            </a:gs>
            <a:gs pos="100000">
              <a:srgbClr val="203E13"/>
            </a:gs>
          </a:gsLst>
          <a:lin ang="5400012" scaled="0"/>
        </a:gra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6"/>
          <p:cNvSpPr txBox="1"/>
          <p:nvPr/>
        </p:nvSpPr>
        <p:spPr>
          <a:xfrm>
            <a:off x="393350" y="-7350"/>
            <a:ext cx="82593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lt1"/>
                </a:solidFill>
              </a:rPr>
              <a:t>Los demás participantes</a:t>
            </a:r>
            <a:endParaRPr sz="4800" b="1">
              <a:solidFill>
                <a:schemeClr val="lt1"/>
              </a:solidFill>
            </a:endParaRPr>
          </a:p>
        </p:txBody>
      </p:sp>
      <p:sp>
        <p:nvSpPr>
          <p:cNvPr id="178" name="Google Shape;178;p36"/>
          <p:cNvSpPr txBox="1"/>
          <p:nvPr/>
        </p:nvSpPr>
        <p:spPr>
          <a:xfrm>
            <a:off x="547850" y="3806675"/>
            <a:ext cx="2311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</a:rPr>
              <a:t>Participante 1</a:t>
            </a:r>
            <a:endParaRPr sz="10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“...había una fila grande para pagar y tenía que salir lo más pronto de ahí para poder tomar el último bus...”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179" name="Google Shape;179;p36"/>
          <p:cNvSpPr txBox="1"/>
          <p:nvPr/>
        </p:nvSpPr>
        <p:spPr>
          <a:xfrm>
            <a:off x="393350" y="869225"/>
            <a:ext cx="8310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 el apoyo de la carta barrera- facilitador obtenida ahondan en la historia e  identifican barreras y facilitadores indicando dónde estos se encuentran. Pueden incorporar en su argumento las reflexiones de los demás.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80" name="Google Shape;180;p36"/>
          <p:cNvPicPr preferRelativeResize="0"/>
          <p:nvPr/>
        </p:nvPicPr>
        <p:blipFill rotWithShape="1">
          <a:blip r:embed="rId3">
            <a:alphaModFix/>
          </a:blip>
          <a:srcRect t="149" b="139"/>
          <a:stretch/>
        </p:blipFill>
        <p:spPr>
          <a:xfrm>
            <a:off x="1087463" y="1753012"/>
            <a:ext cx="1232274" cy="191942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81" name="Google Shape;181;p36"/>
          <p:cNvPicPr preferRelativeResize="0"/>
          <p:nvPr/>
        </p:nvPicPr>
        <p:blipFill rotWithShape="1">
          <a:blip r:embed="rId4">
            <a:alphaModFix/>
          </a:blip>
          <a:srcRect t="149" b="139"/>
          <a:stretch/>
        </p:blipFill>
        <p:spPr>
          <a:xfrm>
            <a:off x="3906863" y="1753012"/>
            <a:ext cx="1232274" cy="191942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82" name="Google Shape;182;p36"/>
          <p:cNvPicPr preferRelativeResize="0"/>
          <p:nvPr/>
        </p:nvPicPr>
        <p:blipFill rotWithShape="1">
          <a:blip r:embed="rId5">
            <a:alphaModFix/>
          </a:blip>
          <a:srcRect t="680" b="670"/>
          <a:stretch/>
        </p:blipFill>
        <p:spPr>
          <a:xfrm>
            <a:off x="6726263" y="1753012"/>
            <a:ext cx="1232273" cy="191942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3" name="Google Shape;183;p36"/>
          <p:cNvSpPr txBox="1"/>
          <p:nvPr/>
        </p:nvSpPr>
        <p:spPr>
          <a:xfrm>
            <a:off x="3367100" y="3806675"/>
            <a:ext cx="23118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</a:rPr>
              <a:t>Participante 2</a:t>
            </a:r>
            <a:endParaRPr sz="10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“Si la calle estaba oscura, ella probablemente sintió miedo”, “Disminuir la velocidad ayudaría a que el estrés de andar con niños sea mucho menor,...”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184" name="Google Shape;184;p36"/>
          <p:cNvSpPr txBox="1"/>
          <p:nvPr/>
        </p:nvSpPr>
        <p:spPr>
          <a:xfrm>
            <a:off x="6186350" y="3806675"/>
            <a:ext cx="23118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</a:rPr>
              <a:t>Participante 3</a:t>
            </a:r>
            <a:endParaRPr sz="10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“El dolor crónico en la cadera izquierda seguramente le hacía complejo subir por una rampa, por lo que quizás la escalera es mejor opción porque así puede administrar mejor su energía,...”</a:t>
            </a:r>
            <a:endParaRPr sz="1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8761D"/>
            </a:gs>
            <a:gs pos="50000">
              <a:srgbClr val="2C5A18"/>
            </a:gs>
            <a:gs pos="100000">
              <a:srgbClr val="203E13"/>
            </a:gs>
          </a:gsLst>
          <a:lin ang="5400012" scaled="0"/>
        </a:gra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3"/>
          <p:cNvSpPr txBox="1"/>
          <p:nvPr/>
        </p:nvSpPr>
        <p:spPr>
          <a:xfrm>
            <a:off x="1950300" y="2159700"/>
            <a:ext cx="52434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lt1"/>
                </a:solidFill>
              </a:rPr>
              <a:t>A jugar</a:t>
            </a:r>
            <a:endParaRPr sz="48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0072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ctrTitle"/>
          </p:nvPr>
        </p:nvSpPr>
        <p:spPr>
          <a:xfrm>
            <a:off x="311700" y="1226100"/>
            <a:ext cx="5407200" cy="26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lt1"/>
                </a:solidFill>
              </a:rPr>
              <a:t>Es un juego de exploración y diálogo</a:t>
            </a:r>
            <a:endParaRPr sz="48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</a:rPr>
              <a:t>para conocer experiencias de movilidad cotidiana.</a:t>
            </a:r>
            <a:endParaRPr sz="24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0072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ctrTitle"/>
          </p:nvPr>
        </p:nvSpPr>
        <p:spPr>
          <a:xfrm>
            <a:off x="311700" y="1226100"/>
            <a:ext cx="7817400" cy="26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Objetivo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lt1"/>
                </a:solidFill>
              </a:rPr>
              <a:t>Imaginar y contar trayectos cotidianos y empatizar con su protagonistas.</a:t>
            </a:r>
            <a:endParaRPr sz="24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0072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>
            <a:spLocks noGrp="1"/>
          </p:cNvSpPr>
          <p:nvPr>
            <p:ph type="ctrTitle"/>
          </p:nvPr>
        </p:nvSpPr>
        <p:spPr>
          <a:xfrm>
            <a:off x="311700" y="1038475"/>
            <a:ext cx="7817400" cy="26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A partir de un set de </a:t>
            </a:r>
            <a:r>
              <a:rPr lang="en" sz="2400" b="1">
                <a:solidFill>
                  <a:schemeClr val="lt1"/>
                </a:solidFill>
              </a:rPr>
              <a:t>barreras</a:t>
            </a:r>
            <a:r>
              <a:rPr lang="en" sz="2400">
                <a:solidFill>
                  <a:schemeClr val="lt1"/>
                </a:solidFill>
              </a:rPr>
              <a:t> y </a:t>
            </a:r>
            <a:r>
              <a:rPr lang="en" sz="2400" b="1">
                <a:solidFill>
                  <a:schemeClr val="lt1"/>
                </a:solidFill>
              </a:rPr>
              <a:t>facilitadores</a:t>
            </a:r>
            <a:r>
              <a:rPr lang="en" sz="2400">
                <a:solidFill>
                  <a:schemeClr val="lt1"/>
                </a:solidFill>
              </a:rPr>
              <a:t>, construirás un trayecto ficticio de la vida cotidiana con base en pictogramas obtenidos al azar.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Los demás participantes identificarán barreras y facilitadores dentro de la experiencia relatada.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0072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9"/>
          <p:cNvSpPr txBox="1">
            <a:spLocks noGrp="1"/>
          </p:cNvSpPr>
          <p:nvPr>
            <p:ph type="ctrTitle"/>
          </p:nvPr>
        </p:nvSpPr>
        <p:spPr>
          <a:xfrm>
            <a:off x="311700" y="1038475"/>
            <a:ext cx="7817400" cy="26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Quién relató el trayecto definirá como ganadora a la persona que haya </a:t>
            </a:r>
            <a:r>
              <a:rPr lang="en" sz="2400" b="1">
                <a:solidFill>
                  <a:schemeClr val="lt1"/>
                </a:solidFill>
              </a:rPr>
              <a:t>identificado y descrito la mayor cantidad de barreras y facilitadores</a:t>
            </a:r>
            <a:r>
              <a:rPr lang="en" sz="2400">
                <a:solidFill>
                  <a:schemeClr val="lt1"/>
                </a:solidFill>
              </a:rPr>
              <a:t> en su historia.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30"/>
          <p:cNvPicPr preferRelativeResize="0"/>
          <p:nvPr/>
        </p:nvPicPr>
        <p:blipFill rotWithShape="1">
          <a:blip r:embed="rId3">
            <a:alphaModFix/>
          </a:blip>
          <a:srcRect l="11621" r="11621"/>
          <a:stretch/>
        </p:blipFill>
        <p:spPr>
          <a:xfrm>
            <a:off x="4772025" y="685800"/>
            <a:ext cx="3860250" cy="3771901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8" name="Google Shape;128;p30"/>
          <p:cNvSpPr txBox="1">
            <a:spLocks noGrp="1"/>
          </p:cNvSpPr>
          <p:nvPr>
            <p:ph type="ctrTitle"/>
          </p:nvPr>
        </p:nvSpPr>
        <p:spPr>
          <a:xfrm>
            <a:off x="311700" y="1226100"/>
            <a:ext cx="4260300" cy="26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D0509F"/>
                </a:solidFill>
              </a:rPr>
              <a:t>Barrera–Facilitador</a:t>
            </a:r>
            <a:endParaRPr sz="1200" b="1">
              <a:solidFill>
                <a:srgbClr val="D0509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D0509F"/>
                </a:solidFill>
              </a:rPr>
              <a:t>Presentan 8 aspectos que pueden ayudar o dificultar la experiencia movilidad cotidiana. Estos aspectos son:</a:t>
            </a:r>
            <a:endParaRPr sz="1200" b="1">
              <a:solidFill>
                <a:srgbClr val="D0509F"/>
              </a:solidFill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D0509F"/>
              </a:buClr>
              <a:buSzPts val="1200"/>
              <a:buChar char="●"/>
            </a:pPr>
            <a:r>
              <a:rPr lang="en" sz="1200">
                <a:solidFill>
                  <a:srgbClr val="D0509F"/>
                </a:solidFill>
              </a:rPr>
              <a:t>Corporal y emocional</a:t>
            </a:r>
            <a:endParaRPr sz="1200">
              <a:solidFill>
                <a:srgbClr val="D0509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D0509F"/>
              </a:buClr>
              <a:buSzPts val="1200"/>
              <a:buChar char="●"/>
            </a:pPr>
            <a:r>
              <a:rPr lang="en" sz="1200">
                <a:solidFill>
                  <a:srgbClr val="D0509F"/>
                </a:solidFill>
              </a:rPr>
              <a:t>Habilidades</a:t>
            </a:r>
            <a:endParaRPr sz="1200">
              <a:solidFill>
                <a:srgbClr val="D0509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D0509F"/>
              </a:buClr>
              <a:buSzPts val="1200"/>
              <a:buChar char="●"/>
            </a:pPr>
            <a:r>
              <a:rPr lang="en" sz="1200">
                <a:solidFill>
                  <a:srgbClr val="D0509F"/>
                </a:solidFill>
              </a:rPr>
              <a:t>Tecnología</a:t>
            </a:r>
            <a:endParaRPr sz="1200">
              <a:solidFill>
                <a:srgbClr val="D0509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D0509F"/>
              </a:buClr>
              <a:buSzPts val="1200"/>
              <a:buChar char="●"/>
            </a:pPr>
            <a:r>
              <a:rPr lang="en" sz="1200">
                <a:solidFill>
                  <a:srgbClr val="D0509F"/>
                </a:solidFill>
              </a:rPr>
              <a:t>Físico–espacial</a:t>
            </a:r>
            <a:endParaRPr sz="1200">
              <a:solidFill>
                <a:srgbClr val="D0509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D0509F"/>
              </a:buClr>
              <a:buSzPts val="1200"/>
              <a:buChar char="●"/>
            </a:pPr>
            <a:r>
              <a:rPr lang="en" sz="1200">
                <a:solidFill>
                  <a:srgbClr val="D0509F"/>
                </a:solidFill>
              </a:rPr>
              <a:t>Económico</a:t>
            </a:r>
            <a:endParaRPr sz="1200">
              <a:solidFill>
                <a:srgbClr val="D0509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D0509F"/>
              </a:buClr>
              <a:buSzPts val="1200"/>
              <a:buChar char="●"/>
            </a:pPr>
            <a:r>
              <a:rPr lang="en" sz="1200">
                <a:solidFill>
                  <a:srgbClr val="D0509F"/>
                </a:solidFill>
              </a:rPr>
              <a:t>Temporal</a:t>
            </a:r>
            <a:endParaRPr sz="1200">
              <a:solidFill>
                <a:srgbClr val="D0509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D0509F"/>
              </a:buClr>
              <a:buSzPts val="1200"/>
              <a:buChar char="●"/>
            </a:pPr>
            <a:r>
              <a:rPr lang="en" sz="1200">
                <a:solidFill>
                  <a:srgbClr val="D0509F"/>
                </a:solidFill>
              </a:rPr>
              <a:t>Institucional</a:t>
            </a:r>
            <a:endParaRPr sz="1200">
              <a:solidFill>
                <a:srgbClr val="D0509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D0509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8761D"/>
            </a:gs>
            <a:gs pos="50000">
              <a:srgbClr val="2C5A18"/>
            </a:gs>
            <a:gs pos="100000">
              <a:srgbClr val="203E13"/>
            </a:gs>
          </a:gsLst>
          <a:lin ang="5400012" scaled="0"/>
        </a:gra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1"/>
          <p:cNvSpPr txBox="1"/>
          <p:nvPr/>
        </p:nvSpPr>
        <p:spPr>
          <a:xfrm>
            <a:off x="1398775" y="65200"/>
            <a:ext cx="63465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</a:rPr>
              <a:t>Barrera–Facilitador</a:t>
            </a:r>
            <a:endParaRPr sz="3600" b="1">
              <a:solidFill>
                <a:schemeClr val="lt1"/>
              </a:solidFill>
            </a:endParaRPr>
          </a:p>
        </p:txBody>
      </p:sp>
      <p:pic>
        <p:nvPicPr>
          <p:cNvPr id="134" name="Google Shape;134;p31"/>
          <p:cNvPicPr preferRelativeResize="0"/>
          <p:nvPr/>
        </p:nvPicPr>
        <p:blipFill rotWithShape="1">
          <a:blip r:embed="rId3">
            <a:alphaModFix/>
          </a:blip>
          <a:srcRect t="149" b="139"/>
          <a:stretch/>
        </p:blipFill>
        <p:spPr>
          <a:xfrm>
            <a:off x="1267175" y="889300"/>
            <a:ext cx="1232274" cy="191942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5" name="Google Shape;135;p31"/>
          <p:cNvPicPr preferRelativeResize="0"/>
          <p:nvPr/>
        </p:nvPicPr>
        <p:blipFill rotWithShape="1">
          <a:blip r:embed="rId4">
            <a:alphaModFix/>
          </a:blip>
          <a:srcRect t="149" b="139"/>
          <a:stretch/>
        </p:blipFill>
        <p:spPr>
          <a:xfrm>
            <a:off x="3059626" y="889312"/>
            <a:ext cx="1232274" cy="191942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6" name="Google Shape;136;p31"/>
          <p:cNvPicPr preferRelativeResize="0"/>
          <p:nvPr/>
        </p:nvPicPr>
        <p:blipFill rotWithShape="1">
          <a:blip r:embed="rId5">
            <a:alphaModFix/>
          </a:blip>
          <a:srcRect t="680" b="670"/>
          <a:stretch/>
        </p:blipFill>
        <p:spPr>
          <a:xfrm>
            <a:off x="4852076" y="889312"/>
            <a:ext cx="1232273" cy="191942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7" name="Google Shape;137;p31"/>
          <p:cNvPicPr preferRelativeResize="0"/>
          <p:nvPr/>
        </p:nvPicPr>
        <p:blipFill rotWithShape="1">
          <a:blip r:embed="rId6">
            <a:alphaModFix/>
          </a:blip>
          <a:srcRect t="149" b="139"/>
          <a:stretch/>
        </p:blipFill>
        <p:spPr>
          <a:xfrm>
            <a:off x="6644525" y="889312"/>
            <a:ext cx="1232274" cy="191942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8" name="Google Shape;138;p31"/>
          <p:cNvPicPr preferRelativeResize="0"/>
          <p:nvPr/>
        </p:nvPicPr>
        <p:blipFill rotWithShape="1">
          <a:blip r:embed="rId7">
            <a:alphaModFix/>
          </a:blip>
          <a:srcRect t="149" b="139"/>
          <a:stretch/>
        </p:blipFill>
        <p:spPr>
          <a:xfrm>
            <a:off x="6644600" y="2976862"/>
            <a:ext cx="1232274" cy="191942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9" name="Google Shape;139;p31"/>
          <p:cNvPicPr preferRelativeResize="0"/>
          <p:nvPr/>
        </p:nvPicPr>
        <p:blipFill rotWithShape="1">
          <a:blip r:embed="rId8">
            <a:alphaModFix/>
          </a:blip>
          <a:srcRect t="149" b="139"/>
          <a:stretch/>
        </p:blipFill>
        <p:spPr>
          <a:xfrm>
            <a:off x="4852125" y="2976862"/>
            <a:ext cx="1232274" cy="191942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40" name="Google Shape;140;p31"/>
          <p:cNvPicPr preferRelativeResize="0"/>
          <p:nvPr/>
        </p:nvPicPr>
        <p:blipFill rotWithShape="1">
          <a:blip r:embed="rId9">
            <a:alphaModFix/>
          </a:blip>
          <a:srcRect t="680" b="670"/>
          <a:stretch/>
        </p:blipFill>
        <p:spPr>
          <a:xfrm>
            <a:off x="1267175" y="2946887"/>
            <a:ext cx="1232273" cy="191942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41" name="Google Shape;141;p31"/>
          <p:cNvPicPr preferRelativeResize="0"/>
          <p:nvPr/>
        </p:nvPicPr>
        <p:blipFill rotWithShape="1">
          <a:blip r:embed="rId10">
            <a:alphaModFix/>
          </a:blip>
          <a:srcRect t="9"/>
          <a:stretch/>
        </p:blipFill>
        <p:spPr>
          <a:xfrm>
            <a:off x="3059650" y="2976856"/>
            <a:ext cx="1232252" cy="1924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2"/>
          <p:cNvSpPr txBox="1">
            <a:spLocks noGrp="1"/>
          </p:cNvSpPr>
          <p:nvPr>
            <p:ph type="ctrTitle"/>
          </p:nvPr>
        </p:nvSpPr>
        <p:spPr>
          <a:xfrm>
            <a:off x="311700" y="1226100"/>
            <a:ext cx="4260300" cy="26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D0509F"/>
                </a:solidFill>
              </a:rPr>
              <a:t>Atributos de trayecto</a:t>
            </a:r>
            <a:endParaRPr sz="2400" b="1">
              <a:solidFill>
                <a:srgbClr val="D0509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D0509F"/>
                </a:solidFill>
              </a:rPr>
              <a:t>Corresponde al grupo de cartas con pictogramas que permiten imaginar y relatar los trayectos. Encontrarás al azar cartas que te permitirán describir una persona, la cantidad de posibles paradas y características del contexto del trayecto ¿es de día o noche?, ¿La persona viaja sola o acompañada?, ¿utiliza un bote, va a pié o en bicicleta?</a:t>
            </a:r>
            <a:endParaRPr sz="1200" b="1">
              <a:solidFill>
                <a:srgbClr val="D0509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D0509F"/>
                </a:solidFill>
              </a:rPr>
              <a:t>Da rienda suelta a tu imaginación.</a:t>
            </a:r>
            <a:endParaRPr sz="1200" b="1">
              <a:solidFill>
                <a:srgbClr val="D0509F"/>
              </a:solidFill>
            </a:endParaRPr>
          </a:p>
        </p:txBody>
      </p:sp>
      <p:pic>
        <p:nvPicPr>
          <p:cNvPr id="147" name="Google Shape;147;p32"/>
          <p:cNvPicPr preferRelativeResize="0"/>
          <p:nvPr/>
        </p:nvPicPr>
        <p:blipFill rotWithShape="1">
          <a:blip r:embed="rId3">
            <a:alphaModFix/>
          </a:blip>
          <a:srcRect l="11621" r="11621"/>
          <a:stretch/>
        </p:blipFill>
        <p:spPr>
          <a:xfrm>
            <a:off x="4819975" y="685800"/>
            <a:ext cx="3860250" cy="3771903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007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3"/>
          <p:cNvSpPr txBox="1">
            <a:spLocks noGrp="1"/>
          </p:cNvSpPr>
          <p:nvPr>
            <p:ph type="ctrTitle"/>
          </p:nvPr>
        </p:nvSpPr>
        <p:spPr>
          <a:xfrm>
            <a:off x="311700" y="1095900"/>
            <a:ext cx="7817400" cy="29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</a:rPr>
              <a:t>Composición:</a:t>
            </a:r>
            <a:endParaRPr sz="24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Es un juego para cuatro participantes (pueden ser 4 individuos o 4 grupos de hasta 4 personas)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Cuando los participantes son grupos, la construcción de los trayectos y argumentos se dan de manera colectiva. Al momento de relatar y argumentar, lo hace un representante del grupo.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703</Words>
  <Application>Microsoft Macintosh PowerPoint</Application>
  <PresentationFormat>Presentación en pantalla (16:9)</PresentationFormat>
  <Paragraphs>48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Simple Light</vt:lpstr>
      <vt:lpstr>Simple Light</vt:lpstr>
      <vt:lpstr>Presentación de PowerPoint</vt:lpstr>
      <vt:lpstr>Es un juego de exploración y diálogo para conocer experiencias de movilidad cotidiana.</vt:lpstr>
      <vt:lpstr>Objetivo Imaginar y contar trayectos cotidianos y empatizar con su protagonistas.</vt:lpstr>
      <vt:lpstr>A partir de un set de barreras y facilitadores, construirás un trayecto ficticio de la vida cotidiana con base en pictogramas obtenidos al azar. Los demás participantes identificarán barreras y facilitadores dentro de la experiencia relatada.</vt:lpstr>
      <vt:lpstr>Quién relató el trayecto definirá como ganadora a la persona que haya identificado y descrito la mayor cantidad de barreras y facilitadores en su historia.</vt:lpstr>
      <vt:lpstr>Barrera–Facilitador Presentan 8 aspectos que pueden ayudar o dificultar la experiencia movilidad cotidiana. Estos aspectos son: Corporal y emocional Habilidades Tecnología Físico–espacial Económico Temporal Institucional </vt:lpstr>
      <vt:lpstr>Presentación de PowerPoint</vt:lpstr>
      <vt:lpstr>Atributos de trayecto Corresponde al grupo de cartas con pictogramas que permiten imaginar y relatar los trayectos. Encontrarás al azar cartas que te permitirán describir una persona, la cantidad de posibles paradas y características del contexto del trayecto ¿es de día o noche?, ¿La persona viaja sola o acompañada?, ¿utiliza un bote, va a pié o en bicicleta? Da rienda suelta a tu imaginación.</vt:lpstr>
      <vt:lpstr>Composición: Es un juego para cuatro participantes (pueden ser 4 individuos o 4 grupos de hasta 4 personas) Cuando los participantes son grupos, la construcción de los trayectos y argumentos se dan de manera colectiva. Al momento de relatar y argumentar, lo hace un representante del grupo.</vt:lpstr>
      <vt:lpstr>Introducción:  Participantes se presentan con apoyo dl facilitador, quien entrega una carta de barrera-facilitador a cada jugador/a.   Revisan y analizan cada una de las tarjetas “Barrera–Facilitador”. Luego, comentan brevemente ejemplos de ellas en su vida cotidiana.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alejandra ugarte riquelme</cp:lastModifiedBy>
  <cp:revision>2</cp:revision>
  <dcterms:modified xsi:type="dcterms:W3CDTF">2021-07-09T18:58:06Z</dcterms:modified>
</cp:coreProperties>
</file>